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6" r:id="rId2"/>
    <p:sldId id="265" r:id="rId3"/>
    <p:sldId id="256" r:id="rId4"/>
    <p:sldId id="259" r:id="rId5"/>
    <p:sldId id="300" r:id="rId6"/>
    <p:sldId id="302" r:id="rId7"/>
    <p:sldId id="283" r:id="rId8"/>
    <p:sldId id="270" r:id="rId9"/>
    <p:sldId id="288" r:id="rId10"/>
    <p:sldId id="299" r:id="rId11"/>
    <p:sldId id="291" r:id="rId12"/>
    <p:sldId id="268" r:id="rId13"/>
    <p:sldId id="293" r:id="rId14"/>
    <p:sldId id="294" r:id="rId15"/>
    <p:sldId id="295" r:id="rId16"/>
    <p:sldId id="296" r:id="rId17"/>
    <p:sldId id="298" r:id="rId18"/>
    <p:sldId id="297" r:id="rId19"/>
    <p:sldId id="269" r:id="rId20"/>
    <p:sldId id="261" r:id="rId21"/>
    <p:sldId id="307" r:id="rId22"/>
    <p:sldId id="309" r:id="rId23"/>
    <p:sldId id="305" r:id="rId24"/>
    <p:sldId id="264" r:id="rId25"/>
    <p:sldId id="258" r:id="rId26"/>
    <p:sldId id="267" r:id="rId27"/>
    <p:sldId id="301" r:id="rId28"/>
    <p:sldId id="284" r:id="rId29"/>
    <p:sldId id="287" r:id="rId30"/>
    <p:sldId id="285" r:id="rId31"/>
    <p:sldId id="260" r:id="rId32"/>
    <p:sldId id="274" r:id="rId33"/>
    <p:sldId id="273" r:id="rId34"/>
    <p:sldId id="272" r:id="rId35"/>
    <p:sldId id="275" r:id="rId36"/>
    <p:sldId id="281" r:id="rId37"/>
    <p:sldId id="276" r:id="rId38"/>
    <p:sldId id="277" r:id="rId39"/>
    <p:sldId id="278" r:id="rId40"/>
    <p:sldId id="280" r:id="rId41"/>
    <p:sldId id="282" r:id="rId42"/>
    <p:sldId id="262" r:id="rId43"/>
    <p:sldId id="263" r:id="rId44"/>
    <p:sldId id="286" r:id="rId45"/>
    <p:sldId id="310" r:id="rId46"/>
    <p:sldId id="313" r:id="rId47"/>
    <p:sldId id="311" r:id="rId48"/>
    <p:sldId id="31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ADA"/>
    <a:srgbClr val="08C411"/>
    <a:srgbClr val="EDF2F9"/>
    <a:srgbClr val="DBE9F5"/>
    <a:srgbClr val="B7CFEB"/>
    <a:srgbClr val="ABC7D7"/>
    <a:srgbClr val="DFDFDF"/>
    <a:srgbClr val="002FC1"/>
    <a:srgbClr val="DADFF2"/>
    <a:srgbClr val="3975C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6" autoAdjust="0"/>
    <p:restoredTop sz="86909" autoAdjust="0"/>
  </p:normalViewPr>
  <p:slideViewPr>
    <p:cSldViewPr snapToGrid="0" showGuides="1">
      <p:cViewPr varScale="1">
        <p:scale>
          <a:sx n="96" d="100"/>
          <a:sy n="96" d="100"/>
        </p:scale>
        <p:origin x="4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GIGDC </a:t>
            </a:r>
            <a:r>
              <a:rPr lang="ko-KR" altLang="en-US" dirty="0"/>
              <a:t>참가 팀 구성비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참가 팀 비율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7D-4C9E-9CE4-C8B2A3E06C6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17D-4C9E-9CE4-C8B2A3E06C69}"/>
              </c:ext>
            </c:extLst>
          </c:dPt>
          <c:dLbls>
            <c:dLbl>
              <c:idx val="0"/>
              <c:layout>
                <c:manualLayout>
                  <c:x val="-0.24844685039370079"/>
                  <c:y val="-0.1948295586349927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4EEDD66-48E4-439D-84EE-53392832CA28}" type="CATEGORYNAME">
                      <a:rPr lang="ko-KR" altLang="en-US" sz="2000" smtClean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[범주 이름]</a:t>
                    </a:fld>
                    <a:r>
                      <a:rPr lang="ko-KR" altLang="en-US" sz="2000" dirty="0">
                        <a:solidFill>
                          <a:schemeClr val="bg1"/>
                        </a:solidFill>
                      </a:rPr>
                      <a:t>과 함께</a:t>
                    </a:r>
                    <a:r>
                      <a:rPr lang="ko-KR" altLang="en-US" sz="2000" baseline="0" dirty="0">
                        <a:solidFill>
                          <a:schemeClr val="bg1"/>
                        </a:solidFill>
                      </a:rPr>
                      <a:t> 참가</a:t>
                    </a:r>
                  </a:p>
                  <a:p>
                    <a:pPr>
                      <a:defRPr/>
                    </a:pPr>
                    <a:fld id="{9BBCED18-754A-4AB8-8632-CCE20F14EC70}" type="PERCENTAGE">
                      <a:rPr lang="en-US" altLang="ko-KR" sz="2000" baseline="0" smtClean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5"/>
                      <c:h val="0.2515312345268679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7D-4C9E-9CE4-C8B2A3E06C69}"/>
                </c:ext>
              </c:extLst>
            </c:dLbl>
            <c:dLbl>
              <c:idx val="1"/>
              <c:layout>
                <c:manualLayout>
                  <c:x val="0.14413730314960627"/>
                  <c:y val="0.174553538720869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lang="en-US" altLang="ko-KR" sz="20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9DDC39C-CAE4-402A-AD88-AB1B73AFAFF4}" type="CATEGORYNAME">
                      <a:rPr lang="ko-KR" altLang="en-US" smtClean="0">
                        <a:solidFill>
                          <a:schemeClr val="tx1"/>
                        </a:solidFill>
                      </a:rPr>
                      <a:pPr>
                        <a:defRPr lang="en-US" altLang="ko-KR" sz="20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[범주 이름]</a:t>
                    </a:fld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모집</a:t>
                    </a:r>
                    <a:r>
                      <a:rPr lang="ko-KR" alt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E49BE43A-FED2-46D3-834D-E9FF925E79F6}" type="PERCENTAGE">
                      <a:rPr lang="en-US" altLang="ko-KR" baseline="0">
                        <a:solidFill>
                          <a:schemeClr val="tx1"/>
                        </a:solidFill>
                      </a:rPr>
                      <a:pPr>
                        <a:defRPr lang="en-US" altLang="ko-KR" sz="20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[백분율]</a:t>
                    </a:fld>
                    <a:endParaRPr lang="ko-KR" alt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en-US" altLang="ko-KR"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87499999999999"/>
                      <c:h val="0.3054374812107848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17D-4C9E-9CE4-C8B2A3E06C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지인</c:v>
                </c:pt>
                <c:pt idx="1">
                  <c:v>인터넷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206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7D-4C9E-9CE4-C8B2A3E06C6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콘텐츠 기능별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캠퍼스픽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게시글 필터 기능</c:v>
                </c:pt>
                <c:pt idx="1">
                  <c:v>포트폴리오 공유 기능</c:v>
                </c:pt>
                <c:pt idx="2">
                  <c:v>개인 맞춤 추천 기능</c:v>
                </c:pt>
                <c:pt idx="3">
                  <c:v>팀 관리 기능</c:v>
                </c:pt>
                <c:pt idx="4">
                  <c:v>상호 연락 수단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30-4CA1-AC3B-84C2F0A71E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링커리어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게시글 필터 기능</c:v>
                </c:pt>
                <c:pt idx="1">
                  <c:v>포트폴리오 공유 기능</c:v>
                </c:pt>
                <c:pt idx="2">
                  <c:v>개인 맞춤 추천 기능</c:v>
                </c:pt>
                <c:pt idx="3">
                  <c:v>팀 관리 기능</c:v>
                </c:pt>
                <c:pt idx="4">
                  <c:v>상호 연락 수단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30-4CA1-AC3B-84C2F0A71E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씽굿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게시글 필터 기능</c:v>
                </c:pt>
                <c:pt idx="1">
                  <c:v>포트폴리오 공유 기능</c:v>
                </c:pt>
                <c:pt idx="2">
                  <c:v>개인 맞춤 추천 기능</c:v>
                </c:pt>
                <c:pt idx="3">
                  <c:v>팀 관리 기능</c:v>
                </c:pt>
                <c:pt idx="4">
                  <c:v>상호 연락 수단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30-4CA1-AC3B-84C2F0A71E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콘테스트 인덱스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게시글 필터 기능</c:v>
                </c:pt>
                <c:pt idx="1">
                  <c:v>포트폴리오 공유 기능</c:v>
                </c:pt>
                <c:pt idx="2">
                  <c:v>개인 맞춤 추천 기능</c:v>
                </c:pt>
                <c:pt idx="3">
                  <c:v>팀 관리 기능</c:v>
                </c:pt>
                <c:pt idx="4">
                  <c:v>상호 연락 수단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E30-4CA1-AC3B-84C2F0A71E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33888832"/>
        <c:axId val="733865312"/>
        <c:axId val="0"/>
      </c:bar3DChart>
      <c:catAx>
        <c:axId val="73388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3865312"/>
        <c:crosses val="autoZero"/>
        <c:auto val="1"/>
        <c:lblAlgn val="ctr"/>
        <c:lblOffset val="100"/>
        <c:noMultiLvlLbl val="0"/>
      </c:catAx>
      <c:valAx>
        <c:axId val="73386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388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 err="1"/>
              <a:t>게시글</a:t>
            </a:r>
            <a:r>
              <a:rPr lang="ko-KR" altLang="en-US" baseline="0" dirty="0"/>
              <a:t>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19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모집 글 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 err="1"/>
              <a:t>게시글</a:t>
            </a:r>
            <a:r>
              <a:rPr lang="ko-KR" altLang="en-US" baseline="0" dirty="0"/>
              <a:t>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43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인기는 </a:t>
            </a:r>
            <a:r>
              <a:rPr lang="en-US" altLang="ko-KR" dirty="0"/>
              <a:t>ok, </a:t>
            </a:r>
            <a:r>
              <a:rPr lang="ko-KR" altLang="en-US" dirty="0"/>
              <a:t>그래서 개발은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28779" y="2705725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err="1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  <a:endParaRPr lang="en-US" altLang="ko-KR" sz="8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5001917" y="3923587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대충 그런 앱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거짓자료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선호하는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공모전에 나가기 위해서 온라인으로 팀원을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9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파악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372252" y="1217232"/>
            <a:ext cx="2613091" cy="4942268"/>
            <a:chOff x="7900302" y="1217232"/>
            <a:chExt cx="2613091" cy="494226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ED5EA7F-E184-866E-CE53-1CC2E787E0B7}"/>
                </a:ext>
              </a:extLst>
            </p:cNvPr>
            <p:cNvSpPr/>
            <p:nvPr/>
          </p:nvSpPr>
          <p:spPr>
            <a:xfrm>
              <a:off x="8225942" y="1549400"/>
              <a:ext cx="2269174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052B28A-EC8D-076B-832B-461E7394C041}"/>
                </a:ext>
              </a:extLst>
            </p:cNvPr>
            <p:cNvGrpSpPr/>
            <p:nvPr/>
          </p:nvGrpSpPr>
          <p:grpSpPr>
            <a:xfrm>
              <a:off x="8236274" y="1549400"/>
              <a:ext cx="2277119" cy="774438"/>
              <a:chOff x="3756528" y="1549400"/>
              <a:chExt cx="2277119" cy="774438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A8046DA-20A1-1B94-2483-B80304EE356C}"/>
                  </a:ext>
                </a:extLst>
              </p:cNvPr>
              <p:cNvSpPr/>
              <p:nvPr/>
            </p:nvSpPr>
            <p:spPr>
              <a:xfrm>
                <a:off x="3756528" y="1549400"/>
                <a:ext cx="2269174" cy="77443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4866C-2353-BA61-DF8D-434716D43E8C}"/>
                  </a:ext>
                </a:extLst>
              </p:cNvPr>
              <p:cNvSpPr txBox="1"/>
              <p:nvPr/>
            </p:nvSpPr>
            <p:spPr>
              <a:xfrm>
                <a:off x="3764473" y="1572653"/>
                <a:ext cx="2269174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</a:rPr>
                  <a:t>효율에 비해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</a:rPr>
                  <a:t>낮은 인기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4A1306E-F8A7-EB9E-2577-BEEAB629A276}"/>
                </a:ext>
              </a:extLst>
            </p:cNvPr>
            <p:cNvSpPr/>
            <p:nvPr/>
          </p:nvSpPr>
          <p:spPr>
            <a:xfrm>
              <a:off x="7900302" y="1217232"/>
              <a:ext cx="613179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12C7F1-48F0-36C4-8772-7CBA560042E2}"/>
                </a:ext>
              </a:extLst>
            </p:cNvPr>
            <p:cNvSpPr txBox="1"/>
            <p:nvPr/>
          </p:nvSpPr>
          <p:spPr>
            <a:xfrm>
              <a:off x="8028760" y="1328345"/>
              <a:ext cx="3481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3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AF7C21-67C8-C8D3-A8DD-712303A76FFD}"/>
                </a:ext>
              </a:extLst>
            </p:cNvPr>
            <p:cNvSpPr txBox="1"/>
            <p:nvPr/>
          </p:nvSpPr>
          <p:spPr>
            <a:xfrm>
              <a:off x="8456889" y="2480397"/>
              <a:ext cx="179156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공모전 수상 측면에서 뛰어난 퍼포먼스를 보여주지만 지인들로 이루어지는 팀 구성에 비해 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564434" y="1217232"/>
            <a:ext cx="2844547" cy="4942268"/>
            <a:chOff x="2160208" y="1217232"/>
            <a:chExt cx="2844547" cy="4942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485847" y="1549400"/>
              <a:ext cx="2269174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485847" y="1549400"/>
              <a:ext cx="2269174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6AB9E98-2900-DB42-2DE8-614A4E2CEF56}"/>
                </a:ext>
              </a:extLst>
            </p:cNvPr>
            <p:cNvSpPr/>
            <p:nvPr/>
          </p:nvSpPr>
          <p:spPr>
            <a:xfrm>
              <a:off x="2160208" y="1217232"/>
              <a:ext cx="613179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F2D477-4809-00A3-B325-3818E8F35AB5}"/>
                </a:ext>
              </a:extLst>
            </p:cNvPr>
            <p:cNvSpPr txBox="1"/>
            <p:nvPr/>
          </p:nvSpPr>
          <p:spPr>
            <a:xfrm>
              <a:off x="2310305" y="1328345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1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485847" y="1569302"/>
              <a:ext cx="2269174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모집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+mj-lt"/>
                </a:rPr>
                <a:t>게시글</a:t>
              </a:r>
              <a:endParaRPr lang="en-US" altLang="ko-KR" sz="20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필터의 부재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2724652" y="2480397"/>
              <a:ext cx="179156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개발자가 선호하는 언어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게임 엔진 등에 대한 정보가 기존의 참가자 모집 글에는 잘 드러나지 않거나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필터 기능이 없어서 딱 맞는 팀을 찾는 데에 불편함을 겪고 있다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F2DB13-2BA5-2A6F-08C4-2DA4CD53CBF9}"/>
                </a:ext>
              </a:extLst>
            </p:cNvPr>
            <p:cNvSpPr txBox="1"/>
            <p:nvPr/>
          </p:nvSpPr>
          <p:spPr>
            <a:xfrm flipH="1">
              <a:off x="2485846" y="5845365"/>
              <a:ext cx="25189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유사 앱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 조사결과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68343" y="1217232"/>
            <a:ext cx="2847753" cy="4942268"/>
            <a:chOff x="4968343" y="1217232"/>
            <a:chExt cx="2847753" cy="4942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30440B-DE31-7770-F57C-0357740BE90F}"/>
                </a:ext>
              </a:extLst>
            </p:cNvPr>
            <p:cNvSpPr/>
            <p:nvPr/>
          </p:nvSpPr>
          <p:spPr>
            <a:xfrm>
              <a:off x="5293982" y="1549400"/>
              <a:ext cx="2269174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D67A547-B560-CB6C-5A4D-A939F84B3E46}"/>
                </a:ext>
              </a:extLst>
            </p:cNvPr>
            <p:cNvGrpSpPr/>
            <p:nvPr/>
          </p:nvGrpSpPr>
          <p:grpSpPr>
            <a:xfrm>
              <a:off x="5290053" y="1549400"/>
              <a:ext cx="2277119" cy="774438"/>
              <a:chOff x="3756528" y="1549400"/>
              <a:chExt cx="2277119" cy="77443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A884826-D402-6785-7B89-9ABBEFCDDAEE}"/>
                  </a:ext>
                </a:extLst>
              </p:cNvPr>
              <p:cNvSpPr/>
              <p:nvPr/>
            </p:nvSpPr>
            <p:spPr>
              <a:xfrm>
                <a:off x="3756528" y="1549400"/>
                <a:ext cx="2269174" cy="77443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D5C1B0-B851-5E1A-ACB8-E8D3543746B6}"/>
                  </a:ext>
                </a:extLst>
              </p:cNvPr>
              <p:cNvSpPr txBox="1"/>
              <p:nvPr/>
            </p:nvSpPr>
            <p:spPr>
              <a:xfrm>
                <a:off x="3764473" y="1576850"/>
                <a:ext cx="2269174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+mj-lt"/>
                  </a:rPr>
                  <a:t>확립 되지 않는</a:t>
                </a:r>
                <a:endParaRPr lang="en-US" altLang="ko-KR" sz="2000" b="1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+mj-lt"/>
                  </a:rPr>
                  <a:t>신청서 양식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5528858" y="2480397"/>
              <a:ext cx="179156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기존의 사이트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앱에서 참가자 모집 </a:t>
              </a:r>
              <a:r>
                <a:rPr lang="ko-KR" altLang="en-US" sz="1400" dirty="0" err="1">
                  <a:solidFill>
                    <a:schemeClr val="bg2">
                      <a:lumMod val="25000"/>
                    </a:schemeClr>
                  </a:solidFill>
                </a:rPr>
                <a:t>게시글을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 작성하면 댓글 혹은 연락처를 통해서 신청을 받게 되는데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이때 신청자가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어떤 형태의 신청서를 써서 가져올지 명확하게 작성되지 않고 있다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7821264-4EFB-11A6-6B37-FBADFC7C53B3}"/>
                </a:ext>
              </a:extLst>
            </p:cNvPr>
            <p:cNvSpPr/>
            <p:nvPr/>
          </p:nvSpPr>
          <p:spPr>
            <a:xfrm>
              <a:off x="4968343" y="1217232"/>
              <a:ext cx="613179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D1243B-87FD-5F19-5F72-55B734049D68}"/>
                </a:ext>
              </a:extLst>
            </p:cNvPr>
            <p:cNvSpPr txBox="1"/>
            <p:nvPr/>
          </p:nvSpPr>
          <p:spPr>
            <a:xfrm>
              <a:off x="5100006" y="1328345"/>
              <a:ext cx="3417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2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F2DB13-2BA5-2A6F-08C4-2DA4CD53CBF9}"/>
                </a:ext>
              </a:extLst>
            </p:cNvPr>
            <p:cNvSpPr txBox="1"/>
            <p:nvPr/>
          </p:nvSpPr>
          <p:spPr>
            <a:xfrm flipH="1">
              <a:off x="5297187" y="5845365"/>
              <a:ext cx="25189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유사 앱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 조사결과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선호도가 낮은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인터넷을 활용한 모집 방식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GIGDC 2016~2023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참가 팀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251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명 대상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설문조사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12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62652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/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193485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19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개발을 게임처럼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3738593" y="1719645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3738593" y="4106001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3738592" y="2932470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626303" y="1566837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626302" y="2714763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626301" y="3862689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076532" y="2513416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타겟 설정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076532" y="1371507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유입 시킬 방법 더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멀리있는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076532" y="3950790"/>
            <a:ext cx="4352014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핵심 타겟 설명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1088086" y="947966"/>
            <a:ext cx="3240752" cy="509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8086" y="6016368"/>
            <a:ext cx="3257550" cy="407282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3538831" y="6139450"/>
            <a:ext cx="189687" cy="16352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3384" y="6121379"/>
            <a:ext cx="196577" cy="196577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1681064" y="6132839"/>
            <a:ext cx="196578" cy="173658"/>
            <a:chOff x="4860924" y="6330259"/>
            <a:chExt cx="233364" cy="206155"/>
          </a:xfrm>
          <a:solidFill>
            <a:schemeClr val="accent4">
              <a:lumMod val="90000"/>
            </a:schemeClr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4860925" y="6330259"/>
              <a:ext cx="233363" cy="4571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860924" y="6408694"/>
              <a:ext cx="233363" cy="4571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860925" y="6490695"/>
              <a:ext cx="233363" cy="4571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088086" y="947966"/>
            <a:ext cx="3240752" cy="261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302904" y="3109575"/>
          <a:ext cx="2827914" cy="214121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1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 이상 선택하세요</a:t>
                      </a:r>
                      <a:r>
                        <a:rPr kumimoji="0" lang="en-US" altLang="ko-KR" sz="11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kumimoji="0" lang="en-US" altLang="ko-KR" sz="11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GIGDC 2025 (D-30)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인디크래프트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2025 (D-41)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제 </a:t>
                      </a:r>
                      <a:r>
                        <a:rPr lang="en-US" altLang="ko-KR" sz="1100" dirty="0"/>
                        <a:t>9</a:t>
                      </a:r>
                      <a:r>
                        <a:rPr lang="ko-KR" altLang="en-US" sz="1100" dirty="0"/>
                        <a:t>회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경기 게임 공모전 </a:t>
                      </a:r>
                      <a:r>
                        <a:rPr lang="en-US" altLang="ko-KR" sz="1100" dirty="0"/>
                        <a:t>(D-84)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IndieGo2025 </a:t>
                      </a:r>
                      <a:r>
                        <a:rPr lang="en-US" altLang="ko-KR" sz="1100" baseline="0" dirty="0"/>
                        <a:t>(D-129)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972518" y="3816751"/>
            <a:ext cx="111133" cy="1390737"/>
            <a:chOff x="4008725" y="1573212"/>
            <a:chExt cx="98106" cy="1427163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008725" y="1573212"/>
              <a:ext cx="98106" cy="142716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008725" y="1770857"/>
              <a:ext cx="98106" cy="23653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357392" y="5635728"/>
            <a:ext cx="1866526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다음 단계로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99427" y="5635728"/>
            <a:ext cx="1046623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473318" y="1616824"/>
            <a:ext cx="2499200" cy="1139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참가할 공모전을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선택해주세요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087402" y="947905"/>
            <a:ext cx="540000" cy="2610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2050" y="954007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87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인디크래프트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715436" y="2279781"/>
            <a:ext cx="2380564" cy="206361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1/2 액자 8">
            <a:extLst>
              <a:ext uri="{FF2B5EF4-FFF2-40B4-BE49-F238E27FC236}">
                <a16:creationId xmlns:a16="http://schemas.microsoft.com/office/drawing/2014/main" id="{90D8CE2E-762A-6AC2-91E6-C60E475CD466}"/>
              </a:ext>
            </a:extLst>
          </p:cNvPr>
          <p:cNvSpPr/>
          <p:nvPr/>
        </p:nvSpPr>
        <p:spPr>
          <a:xfrm rot="13500000">
            <a:off x="1396761" y="4182345"/>
            <a:ext cx="153113" cy="153113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E2240A-410B-DCA4-AED0-7B6A77C4C107}"/>
              </a:ext>
            </a:extLst>
          </p:cNvPr>
          <p:cNvSpPr/>
          <p:nvPr/>
        </p:nvSpPr>
        <p:spPr>
          <a:xfrm>
            <a:off x="2357392" y="5635728"/>
            <a:ext cx="1866526" cy="29051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다음 단계로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4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1088086" y="947966"/>
            <a:ext cx="3240752" cy="509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8086" y="6016368"/>
            <a:ext cx="3257550" cy="407282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3538831" y="6139450"/>
            <a:ext cx="189687" cy="16352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3384" y="6121379"/>
            <a:ext cx="196577" cy="196577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1681064" y="6132839"/>
            <a:ext cx="196578" cy="173658"/>
            <a:chOff x="4860924" y="6330259"/>
            <a:chExt cx="233364" cy="206155"/>
          </a:xfrm>
          <a:solidFill>
            <a:schemeClr val="accent4">
              <a:lumMod val="90000"/>
            </a:schemeClr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4860925" y="6330259"/>
              <a:ext cx="233363" cy="4571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860924" y="6408694"/>
              <a:ext cx="233363" cy="4571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860925" y="6490695"/>
              <a:ext cx="233363" cy="4571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088086" y="947966"/>
            <a:ext cx="3240752" cy="261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357392" y="5635728"/>
            <a:ext cx="1866526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다음 단계로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99427" y="5635728"/>
            <a:ext cx="1046623" cy="2905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463619" y="1392097"/>
            <a:ext cx="2499200" cy="1139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팀 이름을 설정해주세요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87402" y="947905"/>
            <a:ext cx="540000" cy="2610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2050" y="954007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팀 설정</a:t>
            </a:r>
            <a:r>
              <a:rPr lang="en-US" altLang="ko-KR" sz="1050" dirty="0">
                <a:solidFill>
                  <a:schemeClr val="bg1"/>
                </a:solidFill>
              </a:rPr>
              <a:t> 2/6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그럼 이제 팀 이름을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stCxn id="15" idx="3"/>
            <a:endCxn id="69" idx="1"/>
          </p:cNvCxnSpPr>
          <p:nvPr/>
        </p:nvCxnSpPr>
        <p:spPr>
          <a:xfrm flipV="1">
            <a:off x="4130818" y="2270099"/>
            <a:ext cx="1965182" cy="58389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E2240A-410B-DCA4-AED0-7B6A77C4C107}"/>
              </a:ext>
            </a:extLst>
          </p:cNvPr>
          <p:cNvSpPr/>
          <p:nvPr/>
        </p:nvSpPr>
        <p:spPr>
          <a:xfrm>
            <a:off x="2357392" y="5635728"/>
            <a:ext cx="1866526" cy="29051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다음 단계로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D4B590-10C0-6101-4CFC-C9C14CF91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15700"/>
              </p:ext>
            </p:extLst>
          </p:nvPr>
        </p:nvGraphicFramePr>
        <p:xfrm>
          <a:off x="1302904" y="2702092"/>
          <a:ext cx="2827914" cy="31241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27914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</a:tblGrid>
              <a:tr h="312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집에가고싶다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F37CB2-E28B-D766-D4A4-22DA7FF04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29351"/>
              </p:ext>
            </p:extLst>
          </p:nvPr>
        </p:nvGraphicFramePr>
        <p:xfrm>
          <a:off x="1302904" y="2697789"/>
          <a:ext cx="2827914" cy="31241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27914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</a:tblGrid>
              <a:tr h="312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624766" y="1072754"/>
            <a:ext cx="3257550" cy="5475684"/>
            <a:chOff x="1624766" y="1072754"/>
            <a:chExt cx="3257550" cy="5475684"/>
          </a:xfrm>
        </p:grpSpPr>
        <p:sp>
          <p:nvSpPr>
            <p:cNvPr id="21" name="직사각형 20"/>
            <p:cNvSpPr/>
            <p:nvPr/>
          </p:nvSpPr>
          <p:spPr>
            <a:xfrm>
              <a:off x="1624766" y="1072754"/>
              <a:ext cx="3240752" cy="509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48642" y="3960637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ID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48642" y="4450072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PW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699918" y="2201176"/>
              <a:ext cx="1099223" cy="109922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로고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24766" y="6141156"/>
              <a:ext cx="3257550" cy="407282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16200000">
              <a:off x="4075511" y="6264238"/>
              <a:ext cx="189687" cy="16352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150064" y="6246167"/>
              <a:ext cx="196577" cy="196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 rot="5400000">
              <a:off x="2217744" y="6257627"/>
              <a:ext cx="196578" cy="173658"/>
              <a:chOff x="4860924" y="6330259"/>
              <a:chExt cx="233364" cy="206155"/>
            </a:xfrm>
            <a:solidFill>
              <a:schemeClr val="bg1"/>
            </a:solidFill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4860925" y="6330259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4860924" y="6408694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4860925" y="6490695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2697564" y="4957199"/>
              <a:ext cx="1101578" cy="368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로그인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57780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회원가입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34455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고객센터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908383" y="1072754"/>
            <a:ext cx="3257550" cy="5475684"/>
            <a:chOff x="1624766" y="1072754"/>
            <a:chExt cx="3257550" cy="5475684"/>
          </a:xfrm>
        </p:grpSpPr>
        <p:sp>
          <p:nvSpPr>
            <p:cNvPr id="47" name="직사각형 46"/>
            <p:cNvSpPr/>
            <p:nvPr/>
          </p:nvSpPr>
          <p:spPr>
            <a:xfrm>
              <a:off x="1624766" y="1072754"/>
              <a:ext cx="3240752" cy="509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878793" y="1169759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ID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78793" y="1769875"/>
              <a:ext cx="2209800" cy="41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PW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624766" y="6141156"/>
              <a:ext cx="3257550" cy="407282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 rot="16200000">
              <a:off x="4075511" y="6264238"/>
              <a:ext cx="189687" cy="16352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150064" y="6246167"/>
              <a:ext cx="196577" cy="196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 rot="5400000">
              <a:off x="2217744" y="6257627"/>
              <a:ext cx="196578" cy="173658"/>
              <a:chOff x="4860924" y="6330259"/>
              <a:chExt cx="233364" cy="206155"/>
            </a:xfrm>
            <a:solidFill>
              <a:schemeClr val="bg1"/>
            </a:solidFill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4860925" y="6330259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4860924" y="6408694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4860925" y="6490695"/>
                <a:ext cx="233363" cy="4571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2697564" y="4957199"/>
              <a:ext cx="1101578" cy="368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로그인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257780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회원가입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434455" y="5710679"/>
              <a:ext cx="813273" cy="259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고객센터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57146" y="3465570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4000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413765" y="3465570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대충 질문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2DFA4-38FC-52EB-13F6-13CF7728A45E}"/>
              </a:ext>
            </a:extLst>
          </p:cNvPr>
          <p:cNvSpPr txBox="1"/>
          <p:nvPr/>
        </p:nvSpPr>
        <p:spPr>
          <a:xfrm>
            <a:off x="1026696" y="2261937"/>
            <a:ext cx="281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ANSWER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CD1ED-FC63-858B-D8DB-7A928BD233A9}"/>
              </a:ext>
            </a:extLst>
          </p:cNvPr>
          <p:cNvSpPr txBox="1"/>
          <p:nvPr/>
        </p:nvSpPr>
        <p:spPr>
          <a:xfrm>
            <a:off x="1026696" y="3101852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답변을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38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416699" y="2684544"/>
            <a:ext cx="335861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게임 공모전 개발 팀 모집에 대하여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9073318" cy="1554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정보혁명은 실제로는 </a:t>
            </a:r>
            <a:r>
              <a:rPr lang="ko-KR" altLang="en-US" sz="2200" b="1" dirty="0" err="1">
                <a:solidFill>
                  <a:schemeClr val="bg1"/>
                </a:solidFill>
              </a:rPr>
              <a:t>지식혁명이며</a:t>
            </a:r>
            <a:r>
              <a:rPr lang="en-US" altLang="ko-KR" sz="2200" b="1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앞으로 등장할 경제 체제와 기술에서 우위를 </a:t>
            </a:r>
            <a:r>
              <a:rPr lang="ko-KR" altLang="en-US" sz="2200" b="1" dirty="0" err="1">
                <a:solidFill>
                  <a:schemeClr val="bg1"/>
                </a:solidFill>
              </a:rPr>
              <a:t>유지하느냐의</a:t>
            </a:r>
            <a:r>
              <a:rPr lang="ko-KR" altLang="en-US" sz="2200" b="1" dirty="0">
                <a:solidFill>
                  <a:schemeClr val="bg1"/>
                </a:solidFill>
              </a:rPr>
              <a:t> 여부는 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이들 지식 전문직의 사회적 지위와 권력과 가치가 어떻게 </a:t>
            </a:r>
            <a:r>
              <a:rPr lang="ko-KR" altLang="en-US" sz="2200" b="1" dirty="0" err="1">
                <a:solidFill>
                  <a:schemeClr val="bg1"/>
                </a:solidFill>
              </a:rPr>
              <a:t>반영되느냐에</a:t>
            </a:r>
            <a:r>
              <a:rPr lang="ko-KR" altLang="en-US" sz="2200" b="1" dirty="0">
                <a:solidFill>
                  <a:schemeClr val="bg1"/>
                </a:solidFill>
              </a:rPr>
              <a:t> 달려 있다</a:t>
            </a:r>
            <a:r>
              <a:rPr lang="en-US" altLang="ko-KR" sz="2200" b="1" dirty="0">
                <a:solidFill>
                  <a:schemeClr val="bg1"/>
                </a:solidFill>
              </a:rPr>
              <a:t>. 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96924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드러커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43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24C550-06C8-0F65-6604-E1ECE9C9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45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A5D165-6D86-0138-8DFD-8F2C7B9C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2F8F38-6C69-14F8-5186-71C6C8FD05C9}"/>
              </a:ext>
            </a:extLst>
          </p:cNvPr>
          <p:cNvGrpSpPr/>
          <p:nvPr/>
        </p:nvGrpSpPr>
        <p:grpSpPr>
          <a:xfrm>
            <a:off x="2032000" y="269999"/>
            <a:ext cx="8922664" cy="5868334"/>
            <a:chOff x="2032000" y="269999"/>
            <a:chExt cx="8922664" cy="5868334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21D95B38-C5AF-947E-DFD2-93A99907F9D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26811310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52C2059A-F553-24F8-66BD-93796DAD9EF1}"/>
                </a:ext>
              </a:extLst>
            </p:cNvPr>
            <p:cNvSpPr txBox="1"/>
            <p:nvPr/>
          </p:nvSpPr>
          <p:spPr>
            <a:xfrm>
              <a:off x="3854726" y="269999"/>
              <a:ext cx="4482548" cy="596347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누구와 함께 참가했는가</a:t>
              </a:r>
              <a:r>
                <a: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?</a:t>
              </a:r>
              <a:endPara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C788D9-F165-075E-4A91-9DE821572024}"/>
                </a:ext>
              </a:extLst>
            </p:cNvPr>
            <p:cNvSpPr txBox="1"/>
            <p:nvPr/>
          </p:nvSpPr>
          <p:spPr>
            <a:xfrm flipH="1">
              <a:off x="6952913" y="5707446"/>
              <a:ext cx="40017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2016~2023 GIGDC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참가 팀 대상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설문조사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거짓자료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응답인 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251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개 팀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208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EFC92C-C098-51EE-A6AD-4DB0BBB3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46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E46F69-CDA5-0AA6-9065-F86E3CA33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6075FE4-7B26-D066-51C9-55A2A34DA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8816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6520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48CEFA-7A2E-F4FC-0CEA-EC1962F5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47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FB6103-B9D7-301A-A891-95021DA2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6E92924-6F93-E65D-7CDD-B0CD6E75042C}"/>
              </a:ext>
            </a:extLst>
          </p:cNvPr>
          <p:cNvGrpSpPr/>
          <p:nvPr/>
        </p:nvGrpSpPr>
        <p:grpSpPr>
          <a:xfrm>
            <a:off x="985631" y="1331844"/>
            <a:ext cx="10220737" cy="3955772"/>
            <a:chOff x="985631" y="1331844"/>
            <a:chExt cx="10220737" cy="39557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6CF7514-CFC7-E510-9D27-0F47FC22B3F9}"/>
                </a:ext>
              </a:extLst>
            </p:cNvPr>
            <p:cNvSpPr/>
            <p:nvPr/>
          </p:nvSpPr>
          <p:spPr>
            <a:xfrm>
              <a:off x="3657601" y="1331844"/>
              <a:ext cx="4876798" cy="11926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원하는 팀을 찾지 못하는 원인</a:t>
              </a:r>
              <a:endParaRPr lang="en-US" altLang="ko-KR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BD9DFF-9798-57B6-C049-59912C967F7D}"/>
                </a:ext>
              </a:extLst>
            </p:cNvPr>
            <p:cNvSpPr/>
            <p:nvPr/>
          </p:nvSpPr>
          <p:spPr>
            <a:xfrm>
              <a:off x="3120887" y="3607901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포트폴리오</a:t>
              </a:r>
              <a:endParaRPr lang="en-US" altLang="ko-KR" dirty="0"/>
            </a:p>
            <a:p>
              <a:pPr algn="ctr"/>
              <a:r>
                <a:rPr lang="ko-KR" altLang="en-US" dirty="0"/>
                <a:t>공유 기능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8ECE78-5D42-37FB-4D86-76C09FF12AA4}"/>
                </a:ext>
              </a:extLst>
            </p:cNvPr>
            <p:cNvSpPr/>
            <p:nvPr/>
          </p:nvSpPr>
          <p:spPr>
            <a:xfrm>
              <a:off x="5256143" y="3607903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개인 맞춤</a:t>
              </a:r>
              <a:endParaRPr lang="en-US" altLang="ko-KR" dirty="0"/>
            </a:p>
            <a:p>
              <a:pPr algn="ctr"/>
              <a:r>
                <a:rPr lang="ko-KR" altLang="en-US" dirty="0"/>
                <a:t>추천 기능</a:t>
              </a:r>
              <a:endParaRPr lang="en-US" alt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1CAD08-F090-BC05-4863-4B2AB1B1AEC1}"/>
                </a:ext>
              </a:extLst>
            </p:cNvPr>
            <p:cNvSpPr/>
            <p:nvPr/>
          </p:nvSpPr>
          <p:spPr>
            <a:xfrm>
              <a:off x="7391399" y="3607902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다수의 팀</a:t>
              </a:r>
              <a:endParaRPr lang="en-US" altLang="ko-KR" dirty="0"/>
            </a:p>
            <a:p>
              <a:pPr algn="ctr"/>
              <a:r>
                <a:rPr lang="ko-KR" altLang="en-US" dirty="0"/>
                <a:t>관리 기능</a:t>
              </a:r>
              <a:endParaRPr lang="en-US" altLang="ko-KR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9DBB68-7A42-41F2-CECD-C9C6970A84B0}"/>
                </a:ext>
              </a:extLst>
            </p:cNvPr>
            <p:cNvSpPr/>
            <p:nvPr/>
          </p:nvSpPr>
          <p:spPr>
            <a:xfrm>
              <a:off x="985631" y="3607901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게시글</a:t>
              </a:r>
              <a:endParaRPr lang="en-US" altLang="ko-KR" dirty="0"/>
            </a:p>
            <a:p>
              <a:pPr algn="ctr"/>
              <a:r>
                <a:rPr lang="ko-KR" altLang="en-US" dirty="0"/>
                <a:t>필터 기능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22ACBF-7B26-E434-74B9-A5FC3010942B}"/>
                </a:ext>
              </a:extLst>
            </p:cNvPr>
            <p:cNvSpPr/>
            <p:nvPr/>
          </p:nvSpPr>
          <p:spPr>
            <a:xfrm>
              <a:off x="9526655" y="3607901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상호</a:t>
              </a:r>
              <a:endParaRPr lang="en-US" altLang="ko-KR" dirty="0"/>
            </a:p>
            <a:p>
              <a:pPr algn="ctr"/>
              <a:r>
                <a:rPr lang="ko-KR" altLang="en-US" dirty="0"/>
                <a:t>연락 수단</a:t>
              </a:r>
              <a:endParaRPr lang="en-US" altLang="ko-KR" dirty="0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C7F0E11F-AC5D-AB9E-D660-098C1D85435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16200000" flipH="1">
              <a:off x="6621947" y="1998592"/>
              <a:ext cx="1083363" cy="21352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955E998F-D33B-5A33-E571-3350005553D2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 rot="16200000" flipH="1">
              <a:off x="7689575" y="930964"/>
              <a:ext cx="1083362" cy="427051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98E9866-4AC6-9594-6C02-E365146313FD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rot="5400000">
              <a:off x="4486691" y="1998592"/>
              <a:ext cx="1083362" cy="213525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46FFE16F-CF55-A906-0A13-7D4D3D377147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5400000">
              <a:off x="3419063" y="930964"/>
              <a:ext cx="1083362" cy="427051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7C5145C-4C1C-5752-8286-0FECC0150770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V="1">
              <a:off x="6096000" y="2524539"/>
              <a:ext cx="0" cy="1083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082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F409B1-B916-BBD4-E239-1045D57A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48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940A91-477C-E083-CCFA-D245C1B5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A7CE0E5-C914-777C-84F4-2240F73D768C}"/>
              </a:ext>
            </a:extLst>
          </p:cNvPr>
          <p:cNvGrpSpPr/>
          <p:nvPr/>
        </p:nvGrpSpPr>
        <p:grpSpPr>
          <a:xfrm>
            <a:off x="2042521" y="528274"/>
            <a:ext cx="8106956" cy="5896390"/>
            <a:chOff x="2042521" y="528274"/>
            <a:chExt cx="8106956" cy="58963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58DC33-0497-F288-F6BD-0D8C2C3B835B}"/>
                </a:ext>
              </a:extLst>
            </p:cNvPr>
            <p:cNvSpPr/>
            <p:nvPr/>
          </p:nvSpPr>
          <p:spPr>
            <a:xfrm>
              <a:off x="8469764" y="718922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상호</a:t>
              </a:r>
              <a:endParaRPr lang="en-US" altLang="ko-KR" dirty="0"/>
            </a:p>
            <a:p>
              <a:pPr algn="ctr"/>
              <a:r>
                <a:rPr lang="ko-KR" altLang="en-US" dirty="0"/>
                <a:t>연락 수단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DED9C3-3FD2-354E-EFEB-FA29E969F475}"/>
                </a:ext>
              </a:extLst>
            </p:cNvPr>
            <p:cNvSpPr/>
            <p:nvPr/>
          </p:nvSpPr>
          <p:spPr>
            <a:xfrm>
              <a:off x="2042521" y="4487848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개인 맞춤</a:t>
              </a:r>
              <a:endParaRPr lang="en-US" altLang="ko-KR" dirty="0"/>
            </a:p>
            <a:p>
              <a:pPr algn="ctr"/>
              <a:r>
                <a:rPr lang="ko-KR" altLang="en-US" dirty="0"/>
                <a:t>추천 기능</a:t>
              </a:r>
              <a:endParaRPr lang="en-US" alt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8D3C0F-4BCB-9ABF-11CC-A5FA7D09EB6C}"/>
                </a:ext>
              </a:extLst>
            </p:cNvPr>
            <p:cNvSpPr/>
            <p:nvPr/>
          </p:nvSpPr>
          <p:spPr>
            <a:xfrm>
              <a:off x="8469764" y="4678494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팀</a:t>
              </a:r>
              <a:endParaRPr lang="en-US" altLang="ko-KR" dirty="0"/>
            </a:p>
            <a:p>
              <a:pPr algn="ctr"/>
              <a:r>
                <a:rPr lang="ko-KR" altLang="en-US" dirty="0"/>
                <a:t>관리 기능</a:t>
              </a:r>
              <a:endParaRPr lang="en-US" altLang="ko-KR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C84DA1-08DB-3F43-8CB6-50DF377ACE7A}"/>
                </a:ext>
              </a:extLst>
            </p:cNvPr>
            <p:cNvSpPr/>
            <p:nvPr/>
          </p:nvSpPr>
          <p:spPr>
            <a:xfrm>
              <a:off x="2042521" y="528274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게시글</a:t>
              </a:r>
              <a:endParaRPr lang="en-US" altLang="ko-KR" dirty="0"/>
            </a:p>
            <a:p>
              <a:pPr algn="ctr"/>
              <a:r>
                <a:rPr lang="ko-KR" altLang="en-US" dirty="0"/>
                <a:t>필터 기능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AD086A1-D3E8-55C2-D719-4B750555F0EF}"/>
                </a:ext>
              </a:extLst>
            </p:cNvPr>
            <p:cNvSpPr/>
            <p:nvPr/>
          </p:nvSpPr>
          <p:spPr>
            <a:xfrm>
              <a:off x="2042522" y="2508061"/>
              <a:ext cx="1679713" cy="16797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포트폴리오</a:t>
              </a:r>
              <a:endParaRPr lang="en-US" altLang="ko-KR" dirty="0"/>
            </a:p>
            <a:p>
              <a:pPr algn="ctr"/>
              <a:r>
                <a:rPr lang="ko-KR" altLang="en-US" dirty="0"/>
                <a:t>공유 기능</a:t>
              </a:r>
              <a:endParaRPr lang="en-US" altLang="ko-KR" dirty="0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4F47316-841E-6BFD-85C4-240B91679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531" y="652464"/>
              <a:ext cx="3510938" cy="577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7CDA9AD-EE0F-94AB-228E-DF5AE3F72076}"/>
                </a:ext>
              </a:extLst>
            </p:cNvPr>
            <p:cNvSpPr/>
            <p:nvPr/>
          </p:nvSpPr>
          <p:spPr>
            <a:xfrm>
              <a:off x="4769126" y="1497744"/>
              <a:ext cx="2665343" cy="12589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팀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파티게임즈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모집중</a:t>
              </a:r>
              <a:r>
                <a:rPr lang="en-US" altLang="ko-KR" sz="1200" dirty="0">
                  <a:solidFill>
                    <a:schemeClr val="tx1"/>
                  </a:solidFill>
                </a:rPr>
                <a:t>!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아티스트 </a:t>
              </a:r>
              <a:r>
                <a:rPr lang="en-US" altLang="ko-KR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2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#2D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#GIGDC 2024</a:t>
              </a:r>
            </a:p>
            <a:p>
              <a:endParaRPr lang="en-US" altLang="ko-KR" sz="12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  <a:p>
              <a:endParaRPr lang="en-US" altLang="ko-KR" sz="12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1E2A480-3233-98B4-5736-357C4E5A5D04}"/>
                </a:ext>
              </a:extLst>
            </p:cNvPr>
            <p:cNvSpPr/>
            <p:nvPr/>
          </p:nvSpPr>
          <p:spPr>
            <a:xfrm>
              <a:off x="4769126" y="4794023"/>
              <a:ext cx="786847" cy="72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신규</a:t>
              </a:r>
              <a:endParaRPr lang="en-US" altLang="ko-KR" sz="12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공모전</a:t>
              </a:r>
              <a:endParaRPr lang="en-US" altLang="ko-KR" sz="12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추천</a:t>
              </a:r>
              <a:endParaRPr lang="en-US" altLang="ko-KR" sz="12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CA27A3-4A10-A20D-BA41-6DD7403AF68B}"/>
                </a:ext>
              </a:extLst>
            </p:cNvPr>
            <p:cNvSpPr/>
            <p:nvPr/>
          </p:nvSpPr>
          <p:spPr>
            <a:xfrm>
              <a:off x="5809215" y="4843719"/>
              <a:ext cx="1653624" cy="646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지금 당신을 </a:t>
              </a:r>
              <a:r>
                <a:rPr lang="ko-KR" altLang="en-US" sz="1200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원하는팀이</a:t>
              </a:r>
              <a:r>
                <a:rPr lang="ko-KR" altLang="en-US" sz="12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있습니다</a:t>
              </a:r>
              <a:r>
                <a:rPr lang="en-US" altLang="ko-KR" sz="12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!</a:t>
              </a: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CCE41677-61F7-7953-F50D-FC7E83675B4A}"/>
                </a:ext>
              </a:extLst>
            </p:cNvPr>
            <p:cNvCxnSpPr>
              <a:cxnSpLocks/>
              <a:stCxn id="7" idx="3"/>
              <a:endCxn id="26" idx="2"/>
            </p:cNvCxnSpPr>
            <p:nvPr/>
          </p:nvCxnSpPr>
          <p:spPr>
            <a:xfrm>
              <a:off x="3722234" y="5327705"/>
              <a:ext cx="1440316" cy="191981"/>
            </a:xfrm>
            <a:prstGeom prst="bentConnector4">
              <a:avLst>
                <a:gd name="adj1" fmla="val 36342"/>
                <a:gd name="adj2" fmla="val 219074"/>
              </a:avLst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378E3F29-2019-D7AB-C36B-66578FEF9B7A}"/>
                </a:ext>
              </a:extLst>
            </p:cNvPr>
            <p:cNvCxnSpPr>
              <a:cxnSpLocks/>
              <a:stCxn id="7" idx="3"/>
              <a:endCxn id="27" idx="2"/>
            </p:cNvCxnSpPr>
            <p:nvPr/>
          </p:nvCxnSpPr>
          <p:spPr>
            <a:xfrm>
              <a:off x="3722234" y="5327705"/>
              <a:ext cx="2913793" cy="162164"/>
            </a:xfrm>
            <a:prstGeom prst="bentConnector4">
              <a:avLst>
                <a:gd name="adj1" fmla="val 18074"/>
                <a:gd name="adj2" fmla="val 265484"/>
              </a:avLst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3947256-0843-2DD7-3E5F-D635234416CA}"/>
                </a:ext>
              </a:extLst>
            </p:cNvPr>
            <p:cNvSpPr/>
            <p:nvPr/>
          </p:nvSpPr>
          <p:spPr>
            <a:xfrm>
              <a:off x="4852781" y="2445796"/>
              <a:ext cx="792646" cy="261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>
                  <a:solidFill>
                    <a:schemeClr val="tx1"/>
                  </a:solidFill>
                </a:rPr>
                <a:t>신청하기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44748D4-DF44-01FF-94F6-E9ADF6C21759}"/>
                </a:ext>
              </a:extLst>
            </p:cNvPr>
            <p:cNvSpPr/>
            <p:nvPr/>
          </p:nvSpPr>
          <p:spPr>
            <a:xfrm>
              <a:off x="6576393" y="2445795"/>
              <a:ext cx="792646" cy="261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쪽지하기</a:t>
              </a: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F21C2829-3333-F7A8-B171-87FB2277DE9B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3722235" y="2576657"/>
              <a:ext cx="1130546" cy="771261"/>
            </a:xfrm>
            <a:prstGeom prst="bentConnector3">
              <a:avLst>
                <a:gd name="adj1" fmla="val 28901"/>
              </a:avLst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85E5352B-E57F-74C2-19DE-EA21100DD056}"/>
                </a:ext>
              </a:extLst>
            </p:cNvPr>
            <p:cNvCxnSpPr>
              <a:cxnSpLocks/>
              <a:stCxn id="6" idx="1"/>
              <a:endCxn id="47" idx="3"/>
            </p:cNvCxnSpPr>
            <p:nvPr/>
          </p:nvCxnSpPr>
          <p:spPr>
            <a:xfrm rot="10800000" flipV="1">
              <a:off x="7369040" y="1558778"/>
              <a:ext cx="1100725" cy="1017877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78DE6FA2-709B-8985-989E-9F9BE54E54E1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722234" y="1368131"/>
              <a:ext cx="1046892" cy="572030"/>
            </a:xfrm>
            <a:prstGeom prst="bentConnector3">
              <a:avLst>
                <a:gd name="adj1" fmla="val 32911"/>
              </a:avLst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5676F49F-16CC-C031-A2B8-85AA4204F63D}"/>
                </a:ext>
              </a:extLst>
            </p:cNvPr>
            <p:cNvCxnSpPr>
              <a:cxnSpLocks/>
              <a:stCxn id="8" idx="1"/>
              <a:endCxn id="70" idx="3"/>
            </p:cNvCxnSpPr>
            <p:nvPr/>
          </p:nvCxnSpPr>
          <p:spPr>
            <a:xfrm rot="10800000">
              <a:off x="7434470" y="3819791"/>
              <a:ext cx="1035295" cy="1698561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F9CB0DF-8247-02BE-E97F-6EC0383C7048}"/>
                </a:ext>
              </a:extLst>
            </p:cNvPr>
            <p:cNvSpPr/>
            <p:nvPr/>
          </p:nvSpPr>
          <p:spPr>
            <a:xfrm>
              <a:off x="4740755" y="3199252"/>
              <a:ext cx="2693714" cy="1241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팀 관리 메뉴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A7195C3-6139-0404-C6FF-5F6E5800F264}"/>
                </a:ext>
              </a:extLst>
            </p:cNvPr>
            <p:cNvSpPr/>
            <p:nvPr/>
          </p:nvSpPr>
          <p:spPr>
            <a:xfrm>
              <a:off x="4824410" y="3856626"/>
              <a:ext cx="2486440" cy="261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팀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졸려컴퍼니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540D4F8-CA1C-7DD6-2644-D462211F737B}"/>
                </a:ext>
              </a:extLst>
            </p:cNvPr>
            <p:cNvSpPr/>
            <p:nvPr/>
          </p:nvSpPr>
          <p:spPr>
            <a:xfrm>
              <a:off x="4824409" y="3501230"/>
              <a:ext cx="2486440" cy="261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팀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집에갈래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70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750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대충 키워드 설명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이유를 만들어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3936433" y="3352052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</a:t>
            </a:r>
            <a:r>
              <a:rPr lang="ko-KR" altLang="en-US" sz="5400" b="1" dirty="0">
                <a:solidFill>
                  <a:schemeClr val="bg1"/>
                </a:solidFill>
              </a:rPr>
              <a:t>대충 키워드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57030" y="1488564"/>
            <a:ext cx="9698456" cy="163121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공모전에 팀으로 참가하려면 이런 역할을 할 사람들이 필요함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그럼 사람이 주변에 없으면 </a:t>
            </a:r>
            <a:r>
              <a:rPr lang="ko-KR" altLang="en-US" sz="2000" b="1" dirty="0" err="1">
                <a:solidFill>
                  <a:schemeClr val="tx1"/>
                </a:solidFill>
                <a:latin typeface="+mj-lt"/>
              </a:rPr>
              <a:t>어카죠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06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대충 어떤 유형이 있는지 설명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3936433" y="3352052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</a:t>
            </a:r>
            <a:r>
              <a:rPr lang="ko-KR" altLang="en-US" sz="5400" b="1" dirty="0">
                <a:solidFill>
                  <a:schemeClr val="bg1"/>
                </a:solidFill>
              </a:rPr>
              <a:t>대충 키워드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이런 상황에 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어떻게 대처할까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629520" y="1508307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참가계획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2378</Words>
  <Application>Microsoft Office PowerPoint</Application>
  <PresentationFormat>와이드스크린</PresentationFormat>
  <Paragraphs>638</Paragraphs>
  <Slides>48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-apple-system</vt:lpstr>
      <vt:lpstr>D2Coding</vt:lpstr>
      <vt:lpstr>Fira Sans Extra Condensed Medium</vt:lpstr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76</cp:revision>
  <dcterms:created xsi:type="dcterms:W3CDTF">2022-12-09T01:31:23Z</dcterms:created>
  <dcterms:modified xsi:type="dcterms:W3CDTF">2024-04-30T17:05:33Z</dcterms:modified>
</cp:coreProperties>
</file>